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57" r:id="rId3"/>
    <p:sldId id="285" r:id="rId4"/>
    <p:sldId id="265" r:id="rId5"/>
    <p:sldId id="294" r:id="rId6"/>
    <p:sldId id="288" r:id="rId7"/>
    <p:sldId id="295" r:id="rId8"/>
    <p:sldId id="270" r:id="rId9"/>
    <p:sldId id="290" r:id="rId10"/>
    <p:sldId id="271" r:id="rId11"/>
    <p:sldId id="273" r:id="rId12"/>
    <p:sldId id="289" r:id="rId13"/>
    <p:sldId id="291" r:id="rId14"/>
    <p:sldId id="296" r:id="rId15"/>
    <p:sldId id="292" r:id="rId16"/>
    <p:sldId id="297" r:id="rId17"/>
    <p:sldId id="278" r:id="rId18"/>
    <p:sldId id="298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C0E6E-9514-48F1-813E-998C25A602F1}" type="doc">
      <dgm:prSet loTypeId="urn:microsoft.com/office/officeart/2008/layout/VerticalAccent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13B3545-CDF6-4318-B058-5C0C1C4FA1DD}">
      <dgm:prSet phldrT="[Text]"/>
      <dgm:spPr/>
      <dgm:t>
        <a:bodyPr/>
        <a:lstStyle/>
        <a:p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Misión</a:t>
          </a:r>
          <a:endParaRPr lang="en-US" dirty="0">
            <a:latin typeface="Arabic Typesetting" pitchFamily="66" charset="-78"/>
            <a:cs typeface="Arabic Typesetting" pitchFamily="66" charset="-78"/>
          </a:endParaRPr>
        </a:p>
      </dgm:t>
    </dgm:pt>
    <dgm:pt modelId="{69D0384C-5958-4B44-9501-146BD47C9C7C}" type="parTrans" cxnId="{16D47EA1-2DD7-4211-806B-E6AC4E62E3F0}">
      <dgm:prSet/>
      <dgm:spPr/>
      <dgm:t>
        <a:bodyPr/>
        <a:lstStyle/>
        <a:p>
          <a:endParaRPr lang="en-US">
            <a:latin typeface="Arabic Typesetting" pitchFamily="66" charset="-78"/>
            <a:cs typeface="Arabic Typesetting" pitchFamily="66" charset="-78"/>
          </a:endParaRPr>
        </a:p>
      </dgm:t>
    </dgm:pt>
    <dgm:pt modelId="{95ED1D3B-3588-4A09-B926-C00474953244}" type="sibTrans" cxnId="{16D47EA1-2DD7-4211-806B-E6AC4E62E3F0}">
      <dgm:prSet/>
      <dgm:spPr/>
      <dgm:t>
        <a:bodyPr/>
        <a:lstStyle/>
        <a:p>
          <a:endParaRPr lang="en-US">
            <a:latin typeface="Arabic Typesetting" pitchFamily="66" charset="-78"/>
            <a:cs typeface="Arabic Typesetting" pitchFamily="66" charset="-78"/>
          </a:endParaRPr>
        </a:p>
      </dgm:t>
    </dgm:pt>
    <dgm:pt modelId="{B9275E7C-A024-49B6-A464-B9DA4281E969}">
      <dgm:prSet phldrT="[Text]"/>
      <dgm:spPr/>
      <dgm:t>
        <a:bodyPr/>
        <a:lstStyle/>
        <a:p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Es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la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declaración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del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propósito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fundamental de la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Agencia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.  </a:t>
          </a:r>
          <a:endParaRPr lang="en-US" dirty="0">
            <a:latin typeface="Arabic Typesetting" pitchFamily="66" charset="-78"/>
            <a:cs typeface="Arabic Typesetting" pitchFamily="66" charset="-78"/>
          </a:endParaRPr>
        </a:p>
      </dgm:t>
    </dgm:pt>
    <dgm:pt modelId="{4798CB64-52AD-4A45-8F1B-8AE0BA034C6A}" type="parTrans" cxnId="{8F8CA38F-D2AE-47B6-A7D2-D4DDFD3860FE}">
      <dgm:prSet/>
      <dgm:spPr/>
      <dgm:t>
        <a:bodyPr/>
        <a:lstStyle/>
        <a:p>
          <a:endParaRPr lang="en-US">
            <a:latin typeface="Arabic Typesetting" pitchFamily="66" charset="-78"/>
            <a:cs typeface="Arabic Typesetting" pitchFamily="66" charset="-78"/>
          </a:endParaRPr>
        </a:p>
      </dgm:t>
    </dgm:pt>
    <dgm:pt modelId="{1E10C780-AD1A-4201-BF17-2316E731DAD5}" type="sibTrans" cxnId="{8F8CA38F-D2AE-47B6-A7D2-D4DDFD3860FE}">
      <dgm:prSet/>
      <dgm:spPr/>
      <dgm:t>
        <a:bodyPr/>
        <a:lstStyle/>
        <a:p>
          <a:endParaRPr lang="en-US">
            <a:latin typeface="Arabic Typesetting" pitchFamily="66" charset="-78"/>
            <a:cs typeface="Arabic Typesetting" pitchFamily="66" charset="-78"/>
          </a:endParaRPr>
        </a:p>
      </dgm:t>
    </dgm:pt>
    <dgm:pt modelId="{A9641270-6AB6-4C27-A576-776282A138CE}">
      <dgm:prSet phldrT="[Text]"/>
      <dgm:spPr/>
      <dgm:t>
        <a:bodyPr/>
        <a:lstStyle/>
        <a:p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Meta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estratégica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	</a:t>
          </a:r>
          <a:endParaRPr lang="en-US" dirty="0">
            <a:latin typeface="Arabic Typesetting" pitchFamily="66" charset="-78"/>
            <a:cs typeface="Arabic Typesetting" pitchFamily="66" charset="-78"/>
          </a:endParaRPr>
        </a:p>
      </dgm:t>
    </dgm:pt>
    <dgm:pt modelId="{3DE60829-DE06-4A4C-BC5C-7DCEB0A5CB2D}" type="parTrans" cxnId="{9A3A5BFE-1B31-49DB-BF36-72FF7506FD4D}">
      <dgm:prSet/>
      <dgm:spPr/>
      <dgm:t>
        <a:bodyPr/>
        <a:lstStyle/>
        <a:p>
          <a:endParaRPr lang="en-US">
            <a:latin typeface="Arabic Typesetting" pitchFamily="66" charset="-78"/>
            <a:cs typeface="Arabic Typesetting" pitchFamily="66" charset="-78"/>
          </a:endParaRPr>
        </a:p>
      </dgm:t>
    </dgm:pt>
    <dgm:pt modelId="{E04D84E5-EDAF-44FB-9ED7-98DCE655223D}" type="sibTrans" cxnId="{9A3A5BFE-1B31-49DB-BF36-72FF7506FD4D}">
      <dgm:prSet/>
      <dgm:spPr/>
      <dgm:t>
        <a:bodyPr/>
        <a:lstStyle/>
        <a:p>
          <a:endParaRPr lang="en-US">
            <a:latin typeface="Arabic Typesetting" pitchFamily="66" charset="-78"/>
            <a:cs typeface="Arabic Typesetting" pitchFamily="66" charset="-78"/>
          </a:endParaRPr>
        </a:p>
      </dgm:t>
    </dgm:pt>
    <dgm:pt modelId="{D0BE04DC-D936-49B4-8AB9-6B5151FEFDFF}">
      <dgm:prSet phldrT="[Text]"/>
      <dgm:spPr/>
      <dgm:t>
        <a:bodyPr/>
        <a:lstStyle/>
        <a:p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Son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declaraciones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de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resultados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que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describen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los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logros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alcanzados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por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la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agencia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.</a:t>
          </a:r>
          <a:endParaRPr lang="en-US" dirty="0">
            <a:latin typeface="Arabic Typesetting" pitchFamily="66" charset="-78"/>
            <a:cs typeface="Arabic Typesetting" pitchFamily="66" charset="-78"/>
          </a:endParaRPr>
        </a:p>
      </dgm:t>
    </dgm:pt>
    <dgm:pt modelId="{A5BD178C-8E60-405A-A597-074F4F2C8328}" type="parTrans" cxnId="{658F5F6F-0508-485F-A93C-95C3B0F55B93}">
      <dgm:prSet/>
      <dgm:spPr/>
      <dgm:t>
        <a:bodyPr/>
        <a:lstStyle/>
        <a:p>
          <a:endParaRPr lang="en-US">
            <a:latin typeface="Arabic Typesetting" pitchFamily="66" charset="-78"/>
            <a:cs typeface="Arabic Typesetting" pitchFamily="66" charset="-78"/>
          </a:endParaRPr>
        </a:p>
      </dgm:t>
    </dgm:pt>
    <dgm:pt modelId="{0C852AF8-BD2D-4C75-9074-73A214080C75}" type="sibTrans" cxnId="{658F5F6F-0508-485F-A93C-95C3B0F55B93}">
      <dgm:prSet/>
      <dgm:spPr/>
      <dgm:t>
        <a:bodyPr/>
        <a:lstStyle/>
        <a:p>
          <a:endParaRPr lang="en-US">
            <a:latin typeface="Arabic Typesetting" pitchFamily="66" charset="-78"/>
            <a:cs typeface="Arabic Typesetting" pitchFamily="66" charset="-78"/>
          </a:endParaRPr>
        </a:p>
      </dgm:t>
    </dgm:pt>
    <dgm:pt modelId="{74A427BB-905F-45E6-A56B-0273B0CDA6BF}">
      <dgm:prSet phldrT="[Text]"/>
      <dgm:spPr/>
      <dgm:t>
        <a:bodyPr/>
        <a:lstStyle/>
        <a:p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Objetivos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Estrategicos</a:t>
          </a:r>
          <a:endParaRPr lang="en-US" dirty="0">
            <a:latin typeface="Arabic Typesetting" pitchFamily="66" charset="-78"/>
            <a:cs typeface="Arabic Typesetting" pitchFamily="66" charset="-78"/>
          </a:endParaRPr>
        </a:p>
      </dgm:t>
    </dgm:pt>
    <dgm:pt modelId="{B4AEDCE4-4A37-435C-A6F3-BE11CD45A887}" type="parTrans" cxnId="{943193B5-F0B0-47CD-AE3C-9CD67B82AACA}">
      <dgm:prSet/>
      <dgm:spPr/>
      <dgm:t>
        <a:bodyPr/>
        <a:lstStyle/>
        <a:p>
          <a:endParaRPr lang="en-US">
            <a:latin typeface="Arabic Typesetting" pitchFamily="66" charset="-78"/>
            <a:cs typeface="Arabic Typesetting" pitchFamily="66" charset="-78"/>
          </a:endParaRPr>
        </a:p>
      </dgm:t>
    </dgm:pt>
    <dgm:pt modelId="{E685334F-5001-41CF-9073-6E2C9C552F28}" type="sibTrans" cxnId="{943193B5-F0B0-47CD-AE3C-9CD67B82AACA}">
      <dgm:prSet/>
      <dgm:spPr/>
      <dgm:t>
        <a:bodyPr/>
        <a:lstStyle/>
        <a:p>
          <a:endParaRPr lang="en-US">
            <a:latin typeface="Arabic Typesetting" pitchFamily="66" charset="-78"/>
            <a:cs typeface="Arabic Typesetting" pitchFamily="66" charset="-78"/>
          </a:endParaRPr>
        </a:p>
      </dgm:t>
    </dgm:pt>
    <dgm:pt modelId="{663EEFD4-35C5-4D0D-A0CA-9A3602AE21DD}">
      <dgm:prSet phldrT="[Text]"/>
      <dgm:spPr/>
      <dgm:t>
        <a:bodyPr/>
        <a:lstStyle/>
        <a:p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Representan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el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pensamiento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de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como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la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Agencia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puede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cumplir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las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metas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dirty="0" err="1" smtClean="0">
              <a:latin typeface="Arabic Typesetting" pitchFamily="66" charset="-78"/>
              <a:cs typeface="Arabic Typesetting" pitchFamily="66" charset="-78"/>
            </a:rPr>
            <a:t>propuestas</a:t>
          </a:r>
          <a:r>
            <a:rPr lang="en-US" dirty="0" smtClean="0">
              <a:latin typeface="Arabic Typesetting" pitchFamily="66" charset="-78"/>
              <a:cs typeface="Arabic Typesetting" pitchFamily="66" charset="-78"/>
            </a:rPr>
            <a:t>.</a:t>
          </a:r>
        </a:p>
      </dgm:t>
    </dgm:pt>
    <dgm:pt modelId="{4B1C26B1-8F69-44C4-AC03-F9D9174FE628}" type="parTrans" cxnId="{EACECFBF-03C3-4A62-93CD-1F5357218209}">
      <dgm:prSet/>
      <dgm:spPr/>
      <dgm:t>
        <a:bodyPr/>
        <a:lstStyle/>
        <a:p>
          <a:endParaRPr lang="en-US">
            <a:latin typeface="Arabic Typesetting" pitchFamily="66" charset="-78"/>
            <a:cs typeface="Arabic Typesetting" pitchFamily="66" charset="-78"/>
          </a:endParaRPr>
        </a:p>
      </dgm:t>
    </dgm:pt>
    <dgm:pt modelId="{2EAA7EB7-931D-4C04-A0C3-CA85ED783F52}" type="sibTrans" cxnId="{EACECFBF-03C3-4A62-93CD-1F5357218209}">
      <dgm:prSet/>
      <dgm:spPr/>
      <dgm:t>
        <a:bodyPr/>
        <a:lstStyle/>
        <a:p>
          <a:endParaRPr lang="en-US">
            <a:latin typeface="Arabic Typesetting" pitchFamily="66" charset="-78"/>
            <a:cs typeface="Arabic Typesetting" pitchFamily="66" charset="-78"/>
          </a:endParaRPr>
        </a:p>
      </dgm:t>
    </dgm:pt>
    <dgm:pt modelId="{1059E415-AD67-4066-9A06-7DECF5DB4E94}" type="pres">
      <dgm:prSet presAssocID="{4ECC0E6E-9514-48F1-813E-998C25A602F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A4065048-129C-41FA-B7C6-6A7517FF6256}" type="pres">
      <dgm:prSet presAssocID="{513B3545-CDF6-4318-B058-5C0C1C4FA1DD}" presName="parenttextcomposite" presStyleCnt="0"/>
      <dgm:spPr/>
    </dgm:pt>
    <dgm:pt modelId="{4B3BECAE-E560-442F-BAE2-941982CE440F}" type="pres">
      <dgm:prSet presAssocID="{513B3545-CDF6-4318-B058-5C0C1C4FA1DD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9B8DC-AE06-422C-96C1-E24930DD7F29}" type="pres">
      <dgm:prSet presAssocID="{513B3545-CDF6-4318-B058-5C0C1C4FA1DD}" presName="composite" presStyleCnt="0"/>
      <dgm:spPr/>
    </dgm:pt>
    <dgm:pt modelId="{447BE165-7BA9-431C-A9EB-7C07F0DD6A5B}" type="pres">
      <dgm:prSet presAssocID="{513B3545-CDF6-4318-B058-5C0C1C4FA1DD}" presName="chevron1" presStyleLbl="alignNode1" presStyleIdx="0" presStyleCnt="21"/>
      <dgm:spPr/>
    </dgm:pt>
    <dgm:pt modelId="{727EA24B-D0F7-4DC2-A0B8-8A46697A945F}" type="pres">
      <dgm:prSet presAssocID="{513B3545-CDF6-4318-B058-5C0C1C4FA1DD}" presName="chevron2" presStyleLbl="alignNode1" presStyleIdx="1" presStyleCnt="21"/>
      <dgm:spPr/>
    </dgm:pt>
    <dgm:pt modelId="{94BC9D80-B70B-4D35-845D-150CCCAE248C}" type="pres">
      <dgm:prSet presAssocID="{513B3545-CDF6-4318-B058-5C0C1C4FA1DD}" presName="chevron3" presStyleLbl="alignNode1" presStyleIdx="2" presStyleCnt="21"/>
      <dgm:spPr/>
    </dgm:pt>
    <dgm:pt modelId="{BFFB2820-3960-4F48-8178-434DD057A170}" type="pres">
      <dgm:prSet presAssocID="{513B3545-CDF6-4318-B058-5C0C1C4FA1DD}" presName="chevron4" presStyleLbl="alignNode1" presStyleIdx="3" presStyleCnt="21"/>
      <dgm:spPr/>
    </dgm:pt>
    <dgm:pt modelId="{8CE2A558-10CC-4EEB-899A-BFD8ED4F6855}" type="pres">
      <dgm:prSet presAssocID="{513B3545-CDF6-4318-B058-5C0C1C4FA1DD}" presName="chevron5" presStyleLbl="alignNode1" presStyleIdx="4" presStyleCnt="21"/>
      <dgm:spPr/>
    </dgm:pt>
    <dgm:pt modelId="{567CD9B3-3515-4F27-8564-E968AB7E8CFC}" type="pres">
      <dgm:prSet presAssocID="{513B3545-CDF6-4318-B058-5C0C1C4FA1DD}" presName="chevron6" presStyleLbl="alignNode1" presStyleIdx="5" presStyleCnt="21"/>
      <dgm:spPr/>
    </dgm:pt>
    <dgm:pt modelId="{375C5E6B-6CFA-4DE4-9823-55E8155100C1}" type="pres">
      <dgm:prSet presAssocID="{513B3545-CDF6-4318-B058-5C0C1C4FA1DD}" presName="chevron7" presStyleLbl="alignNode1" presStyleIdx="6" presStyleCnt="21"/>
      <dgm:spPr/>
    </dgm:pt>
    <dgm:pt modelId="{BEEFC648-5E9F-41BE-B88F-8B73160DB684}" type="pres">
      <dgm:prSet presAssocID="{513B3545-CDF6-4318-B058-5C0C1C4FA1DD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323E1-23DA-4E10-8524-8412DFDDF1DF}" type="pres">
      <dgm:prSet presAssocID="{95ED1D3B-3588-4A09-B926-C00474953244}" presName="sibTrans" presStyleCnt="0"/>
      <dgm:spPr/>
    </dgm:pt>
    <dgm:pt modelId="{601EEFFA-A5D2-4590-A2C2-F0D60FB0A3DD}" type="pres">
      <dgm:prSet presAssocID="{A9641270-6AB6-4C27-A576-776282A138CE}" presName="parenttextcomposite" presStyleCnt="0"/>
      <dgm:spPr/>
    </dgm:pt>
    <dgm:pt modelId="{46063651-3003-406E-90B2-2FEDCE3CA339}" type="pres">
      <dgm:prSet presAssocID="{A9641270-6AB6-4C27-A576-776282A138CE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4FE9B-2BE3-4EAE-90FA-3864C8A97702}" type="pres">
      <dgm:prSet presAssocID="{A9641270-6AB6-4C27-A576-776282A138CE}" presName="composite" presStyleCnt="0"/>
      <dgm:spPr/>
    </dgm:pt>
    <dgm:pt modelId="{AE54A97F-80F6-4228-AB6A-75917048F61B}" type="pres">
      <dgm:prSet presAssocID="{A9641270-6AB6-4C27-A576-776282A138CE}" presName="chevron1" presStyleLbl="alignNode1" presStyleIdx="7" presStyleCnt="21"/>
      <dgm:spPr/>
    </dgm:pt>
    <dgm:pt modelId="{139E3D9B-0559-4F89-864F-35CD97AA49CA}" type="pres">
      <dgm:prSet presAssocID="{A9641270-6AB6-4C27-A576-776282A138CE}" presName="chevron2" presStyleLbl="alignNode1" presStyleIdx="8" presStyleCnt="21"/>
      <dgm:spPr/>
    </dgm:pt>
    <dgm:pt modelId="{0DA7A32A-A8F2-4754-96FF-3250811F8091}" type="pres">
      <dgm:prSet presAssocID="{A9641270-6AB6-4C27-A576-776282A138CE}" presName="chevron3" presStyleLbl="alignNode1" presStyleIdx="9" presStyleCnt="21"/>
      <dgm:spPr/>
    </dgm:pt>
    <dgm:pt modelId="{C0DECE6A-DF63-480E-AAE5-04ED162C1DB1}" type="pres">
      <dgm:prSet presAssocID="{A9641270-6AB6-4C27-A576-776282A138CE}" presName="chevron4" presStyleLbl="alignNode1" presStyleIdx="10" presStyleCnt="21"/>
      <dgm:spPr/>
    </dgm:pt>
    <dgm:pt modelId="{B296D004-DE03-44D7-8223-0F7B9527AB29}" type="pres">
      <dgm:prSet presAssocID="{A9641270-6AB6-4C27-A576-776282A138CE}" presName="chevron5" presStyleLbl="alignNode1" presStyleIdx="11" presStyleCnt="21"/>
      <dgm:spPr/>
    </dgm:pt>
    <dgm:pt modelId="{4B36800D-444F-4D1B-81D4-B9327C8C6EC5}" type="pres">
      <dgm:prSet presAssocID="{A9641270-6AB6-4C27-A576-776282A138CE}" presName="chevron6" presStyleLbl="alignNode1" presStyleIdx="12" presStyleCnt="21"/>
      <dgm:spPr/>
    </dgm:pt>
    <dgm:pt modelId="{21B42215-75DA-48B2-B795-68C8287DA332}" type="pres">
      <dgm:prSet presAssocID="{A9641270-6AB6-4C27-A576-776282A138CE}" presName="chevron7" presStyleLbl="alignNode1" presStyleIdx="13" presStyleCnt="21"/>
      <dgm:spPr/>
    </dgm:pt>
    <dgm:pt modelId="{32DF5F70-DC05-405C-A878-C27C85A5192C}" type="pres">
      <dgm:prSet presAssocID="{A9641270-6AB6-4C27-A576-776282A138CE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252B2-2515-41CC-B1A5-4C1C850AA99D}" type="pres">
      <dgm:prSet presAssocID="{E04D84E5-EDAF-44FB-9ED7-98DCE655223D}" presName="sibTrans" presStyleCnt="0"/>
      <dgm:spPr/>
    </dgm:pt>
    <dgm:pt modelId="{ECCEC6F8-3095-471C-AEAB-2DA5350782B9}" type="pres">
      <dgm:prSet presAssocID="{74A427BB-905F-45E6-A56B-0273B0CDA6BF}" presName="parenttextcomposite" presStyleCnt="0"/>
      <dgm:spPr/>
    </dgm:pt>
    <dgm:pt modelId="{C6977EDF-C866-4462-92EE-D39C1539E452}" type="pres">
      <dgm:prSet presAssocID="{74A427BB-905F-45E6-A56B-0273B0CDA6BF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C7315-8A2D-43BE-856D-1248DEBB17EA}" type="pres">
      <dgm:prSet presAssocID="{74A427BB-905F-45E6-A56B-0273B0CDA6BF}" presName="composite" presStyleCnt="0"/>
      <dgm:spPr/>
    </dgm:pt>
    <dgm:pt modelId="{134F1E0A-5F19-48B8-9EC3-8E83D9B8ABBF}" type="pres">
      <dgm:prSet presAssocID="{74A427BB-905F-45E6-A56B-0273B0CDA6BF}" presName="chevron1" presStyleLbl="alignNode1" presStyleIdx="14" presStyleCnt="21"/>
      <dgm:spPr/>
    </dgm:pt>
    <dgm:pt modelId="{F647D70F-47AB-4D27-ACCF-26C23B661B11}" type="pres">
      <dgm:prSet presAssocID="{74A427BB-905F-45E6-A56B-0273B0CDA6BF}" presName="chevron2" presStyleLbl="alignNode1" presStyleIdx="15" presStyleCnt="21"/>
      <dgm:spPr/>
    </dgm:pt>
    <dgm:pt modelId="{3DCB796D-0431-4029-B21C-6D2184E5C77B}" type="pres">
      <dgm:prSet presAssocID="{74A427BB-905F-45E6-A56B-0273B0CDA6BF}" presName="chevron3" presStyleLbl="alignNode1" presStyleIdx="16" presStyleCnt="21"/>
      <dgm:spPr/>
    </dgm:pt>
    <dgm:pt modelId="{A058570C-3EEE-4CB6-B008-B4E993CBAFD3}" type="pres">
      <dgm:prSet presAssocID="{74A427BB-905F-45E6-A56B-0273B0CDA6BF}" presName="chevron4" presStyleLbl="alignNode1" presStyleIdx="17" presStyleCnt="21"/>
      <dgm:spPr/>
    </dgm:pt>
    <dgm:pt modelId="{A2FAC080-0178-4550-B358-1AD8F67222E3}" type="pres">
      <dgm:prSet presAssocID="{74A427BB-905F-45E6-A56B-0273B0CDA6BF}" presName="chevron5" presStyleLbl="alignNode1" presStyleIdx="18" presStyleCnt="21"/>
      <dgm:spPr/>
    </dgm:pt>
    <dgm:pt modelId="{694CD96F-4B73-402D-B426-A6021309D329}" type="pres">
      <dgm:prSet presAssocID="{74A427BB-905F-45E6-A56B-0273B0CDA6BF}" presName="chevron6" presStyleLbl="alignNode1" presStyleIdx="19" presStyleCnt="21"/>
      <dgm:spPr/>
    </dgm:pt>
    <dgm:pt modelId="{FD82DFFC-6276-4CA0-A752-82C7C06626BE}" type="pres">
      <dgm:prSet presAssocID="{74A427BB-905F-45E6-A56B-0273B0CDA6BF}" presName="chevron7" presStyleLbl="alignNode1" presStyleIdx="20" presStyleCnt="21"/>
      <dgm:spPr/>
    </dgm:pt>
    <dgm:pt modelId="{C487C0D7-8F35-466F-BA89-C9EAA8740178}" type="pres">
      <dgm:prSet presAssocID="{74A427BB-905F-45E6-A56B-0273B0CDA6BF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70B9EF-CD65-4420-AB10-0F08DC10E00B}" type="presOf" srcId="{B9275E7C-A024-49B6-A464-B9DA4281E969}" destId="{BEEFC648-5E9F-41BE-B88F-8B73160DB684}" srcOrd="0" destOrd="0" presId="urn:microsoft.com/office/officeart/2008/layout/VerticalAccentList"/>
    <dgm:cxn modelId="{E04A96E5-F191-426D-8B9E-BAB0594C02AF}" type="presOf" srcId="{74A427BB-905F-45E6-A56B-0273B0CDA6BF}" destId="{C6977EDF-C866-4462-92EE-D39C1539E452}" srcOrd="0" destOrd="0" presId="urn:microsoft.com/office/officeart/2008/layout/VerticalAccentList"/>
    <dgm:cxn modelId="{8F8CA38F-D2AE-47B6-A7D2-D4DDFD3860FE}" srcId="{513B3545-CDF6-4318-B058-5C0C1C4FA1DD}" destId="{B9275E7C-A024-49B6-A464-B9DA4281E969}" srcOrd="0" destOrd="0" parTransId="{4798CB64-52AD-4A45-8F1B-8AE0BA034C6A}" sibTransId="{1E10C780-AD1A-4201-BF17-2316E731DAD5}"/>
    <dgm:cxn modelId="{85DA3E4E-A6BB-40E1-B4FB-B5D359DBF29D}" type="presOf" srcId="{4ECC0E6E-9514-48F1-813E-998C25A602F1}" destId="{1059E415-AD67-4066-9A06-7DECF5DB4E94}" srcOrd="0" destOrd="0" presId="urn:microsoft.com/office/officeart/2008/layout/VerticalAccentList"/>
    <dgm:cxn modelId="{16D47EA1-2DD7-4211-806B-E6AC4E62E3F0}" srcId="{4ECC0E6E-9514-48F1-813E-998C25A602F1}" destId="{513B3545-CDF6-4318-B058-5C0C1C4FA1DD}" srcOrd="0" destOrd="0" parTransId="{69D0384C-5958-4B44-9501-146BD47C9C7C}" sibTransId="{95ED1D3B-3588-4A09-B926-C00474953244}"/>
    <dgm:cxn modelId="{B75757BD-B22F-4DBB-9733-9F18857C68DF}" type="presOf" srcId="{A9641270-6AB6-4C27-A576-776282A138CE}" destId="{46063651-3003-406E-90B2-2FEDCE3CA339}" srcOrd="0" destOrd="0" presId="urn:microsoft.com/office/officeart/2008/layout/VerticalAccentList"/>
    <dgm:cxn modelId="{943193B5-F0B0-47CD-AE3C-9CD67B82AACA}" srcId="{4ECC0E6E-9514-48F1-813E-998C25A602F1}" destId="{74A427BB-905F-45E6-A56B-0273B0CDA6BF}" srcOrd="2" destOrd="0" parTransId="{B4AEDCE4-4A37-435C-A6F3-BE11CD45A887}" sibTransId="{E685334F-5001-41CF-9073-6E2C9C552F28}"/>
    <dgm:cxn modelId="{C05EF566-E399-40A3-8DEF-627F26193233}" type="presOf" srcId="{513B3545-CDF6-4318-B058-5C0C1C4FA1DD}" destId="{4B3BECAE-E560-442F-BAE2-941982CE440F}" srcOrd="0" destOrd="0" presId="urn:microsoft.com/office/officeart/2008/layout/VerticalAccentList"/>
    <dgm:cxn modelId="{658F5F6F-0508-485F-A93C-95C3B0F55B93}" srcId="{A9641270-6AB6-4C27-A576-776282A138CE}" destId="{D0BE04DC-D936-49B4-8AB9-6B5151FEFDFF}" srcOrd="0" destOrd="0" parTransId="{A5BD178C-8E60-405A-A597-074F4F2C8328}" sibTransId="{0C852AF8-BD2D-4C75-9074-73A214080C75}"/>
    <dgm:cxn modelId="{7932D197-7976-4EB2-A088-18F3D617EDE2}" type="presOf" srcId="{663EEFD4-35C5-4D0D-A0CA-9A3602AE21DD}" destId="{C487C0D7-8F35-466F-BA89-C9EAA8740178}" srcOrd="0" destOrd="0" presId="urn:microsoft.com/office/officeart/2008/layout/VerticalAccentList"/>
    <dgm:cxn modelId="{28AC1EBF-863A-436F-BBC3-D43F1A87448B}" type="presOf" srcId="{D0BE04DC-D936-49B4-8AB9-6B5151FEFDFF}" destId="{32DF5F70-DC05-405C-A878-C27C85A5192C}" srcOrd="0" destOrd="0" presId="urn:microsoft.com/office/officeart/2008/layout/VerticalAccentList"/>
    <dgm:cxn modelId="{EACECFBF-03C3-4A62-93CD-1F5357218209}" srcId="{74A427BB-905F-45E6-A56B-0273B0CDA6BF}" destId="{663EEFD4-35C5-4D0D-A0CA-9A3602AE21DD}" srcOrd="0" destOrd="0" parTransId="{4B1C26B1-8F69-44C4-AC03-F9D9174FE628}" sibTransId="{2EAA7EB7-931D-4C04-A0C3-CA85ED783F52}"/>
    <dgm:cxn modelId="{9A3A5BFE-1B31-49DB-BF36-72FF7506FD4D}" srcId="{4ECC0E6E-9514-48F1-813E-998C25A602F1}" destId="{A9641270-6AB6-4C27-A576-776282A138CE}" srcOrd="1" destOrd="0" parTransId="{3DE60829-DE06-4A4C-BC5C-7DCEB0A5CB2D}" sibTransId="{E04D84E5-EDAF-44FB-9ED7-98DCE655223D}"/>
    <dgm:cxn modelId="{9EBE617C-F281-411A-B584-4BBFE5573710}" type="presParOf" srcId="{1059E415-AD67-4066-9A06-7DECF5DB4E94}" destId="{A4065048-129C-41FA-B7C6-6A7517FF6256}" srcOrd="0" destOrd="0" presId="urn:microsoft.com/office/officeart/2008/layout/VerticalAccentList"/>
    <dgm:cxn modelId="{6258C987-37A7-4AED-8013-185051ADFF46}" type="presParOf" srcId="{A4065048-129C-41FA-B7C6-6A7517FF6256}" destId="{4B3BECAE-E560-442F-BAE2-941982CE440F}" srcOrd="0" destOrd="0" presId="urn:microsoft.com/office/officeart/2008/layout/VerticalAccentList"/>
    <dgm:cxn modelId="{439E3810-0F98-4BAC-B12C-308A01DC1509}" type="presParOf" srcId="{1059E415-AD67-4066-9A06-7DECF5DB4E94}" destId="{A8D9B8DC-AE06-422C-96C1-E24930DD7F29}" srcOrd="1" destOrd="0" presId="urn:microsoft.com/office/officeart/2008/layout/VerticalAccentList"/>
    <dgm:cxn modelId="{0D1ABFE7-9CB1-4FF7-AE2A-9111C7EE692F}" type="presParOf" srcId="{A8D9B8DC-AE06-422C-96C1-E24930DD7F29}" destId="{447BE165-7BA9-431C-A9EB-7C07F0DD6A5B}" srcOrd="0" destOrd="0" presId="urn:microsoft.com/office/officeart/2008/layout/VerticalAccentList"/>
    <dgm:cxn modelId="{FEC50531-53DF-4407-B4E6-88D3E931B836}" type="presParOf" srcId="{A8D9B8DC-AE06-422C-96C1-E24930DD7F29}" destId="{727EA24B-D0F7-4DC2-A0B8-8A46697A945F}" srcOrd="1" destOrd="0" presId="urn:microsoft.com/office/officeart/2008/layout/VerticalAccentList"/>
    <dgm:cxn modelId="{E709F1E7-A826-46C7-B977-C1DA330E7AC5}" type="presParOf" srcId="{A8D9B8DC-AE06-422C-96C1-E24930DD7F29}" destId="{94BC9D80-B70B-4D35-845D-150CCCAE248C}" srcOrd="2" destOrd="0" presId="urn:microsoft.com/office/officeart/2008/layout/VerticalAccentList"/>
    <dgm:cxn modelId="{D240CE80-F4D9-46FE-9A0D-CDF68A25D267}" type="presParOf" srcId="{A8D9B8DC-AE06-422C-96C1-E24930DD7F29}" destId="{BFFB2820-3960-4F48-8178-434DD057A170}" srcOrd="3" destOrd="0" presId="urn:microsoft.com/office/officeart/2008/layout/VerticalAccentList"/>
    <dgm:cxn modelId="{8F66A3EB-C9E5-4CEC-9B18-901D9A61CB9E}" type="presParOf" srcId="{A8D9B8DC-AE06-422C-96C1-E24930DD7F29}" destId="{8CE2A558-10CC-4EEB-899A-BFD8ED4F6855}" srcOrd="4" destOrd="0" presId="urn:microsoft.com/office/officeart/2008/layout/VerticalAccentList"/>
    <dgm:cxn modelId="{952A3EE3-A713-4D47-AB6C-ED6C418A30AF}" type="presParOf" srcId="{A8D9B8DC-AE06-422C-96C1-E24930DD7F29}" destId="{567CD9B3-3515-4F27-8564-E968AB7E8CFC}" srcOrd="5" destOrd="0" presId="urn:microsoft.com/office/officeart/2008/layout/VerticalAccentList"/>
    <dgm:cxn modelId="{0E4AB978-4256-4459-9BDC-FD2B2569C163}" type="presParOf" srcId="{A8D9B8DC-AE06-422C-96C1-E24930DD7F29}" destId="{375C5E6B-6CFA-4DE4-9823-55E8155100C1}" srcOrd="6" destOrd="0" presId="urn:microsoft.com/office/officeart/2008/layout/VerticalAccentList"/>
    <dgm:cxn modelId="{3E8204BF-AFCB-4032-8477-585108EB83D4}" type="presParOf" srcId="{A8D9B8DC-AE06-422C-96C1-E24930DD7F29}" destId="{BEEFC648-5E9F-41BE-B88F-8B73160DB684}" srcOrd="7" destOrd="0" presId="urn:microsoft.com/office/officeart/2008/layout/VerticalAccentList"/>
    <dgm:cxn modelId="{31725A12-F491-4A7E-BCB0-5AFAB827B672}" type="presParOf" srcId="{1059E415-AD67-4066-9A06-7DECF5DB4E94}" destId="{BE1323E1-23DA-4E10-8524-8412DFDDF1DF}" srcOrd="2" destOrd="0" presId="urn:microsoft.com/office/officeart/2008/layout/VerticalAccentList"/>
    <dgm:cxn modelId="{BC2B8436-8F9B-48AB-8A77-F1421E44B35D}" type="presParOf" srcId="{1059E415-AD67-4066-9A06-7DECF5DB4E94}" destId="{601EEFFA-A5D2-4590-A2C2-F0D60FB0A3DD}" srcOrd="3" destOrd="0" presId="urn:microsoft.com/office/officeart/2008/layout/VerticalAccentList"/>
    <dgm:cxn modelId="{76CD8F91-B19B-43A1-B651-26C9E3AB16C4}" type="presParOf" srcId="{601EEFFA-A5D2-4590-A2C2-F0D60FB0A3DD}" destId="{46063651-3003-406E-90B2-2FEDCE3CA339}" srcOrd="0" destOrd="0" presId="urn:microsoft.com/office/officeart/2008/layout/VerticalAccentList"/>
    <dgm:cxn modelId="{7CABB45C-2E61-424E-98C2-321A81357FEF}" type="presParOf" srcId="{1059E415-AD67-4066-9A06-7DECF5DB4E94}" destId="{6DF4FE9B-2BE3-4EAE-90FA-3864C8A97702}" srcOrd="4" destOrd="0" presId="urn:microsoft.com/office/officeart/2008/layout/VerticalAccentList"/>
    <dgm:cxn modelId="{08D984F8-7A88-4123-A30D-E5198D8085F8}" type="presParOf" srcId="{6DF4FE9B-2BE3-4EAE-90FA-3864C8A97702}" destId="{AE54A97F-80F6-4228-AB6A-75917048F61B}" srcOrd="0" destOrd="0" presId="urn:microsoft.com/office/officeart/2008/layout/VerticalAccentList"/>
    <dgm:cxn modelId="{7FA861D6-1D4E-4BA0-A667-09310667B40F}" type="presParOf" srcId="{6DF4FE9B-2BE3-4EAE-90FA-3864C8A97702}" destId="{139E3D9B-0559-4F89-864F-35CD97AA49CA}" srcOrd="1" destOrd="0" presId="urn:microsoft.com/office/officeart/2008/layout/VerticalAccentList"/>
    <dgm:cxn modelId="{05BC4FE3-C2A8-4208-92FC-5B835E1F2B2A}" type="presParOf" srcId="{6DF4FE9B-2BE3-4EAE-90FA-3864C8A97702}" destId="{0DA7A32A-A8F2-4754-96FF-3250811F8091}" srcOrd="2" destOrd="0" presId="urn:microsoft.com/office/officeart/2008/layout/VerticalAccentList"/>
    <dgm:cxn modelId="{BEF0F984-E5AB-442B-B971-814CBDBD7912}" type="presParOf" srcId="{6DF4FE9B-2BE3-4EAE-90FA-3864C8A97702}" destId="{C0DECE6A-DF63-480E-AAE5-04ED162C1DB1}" srcOrd="3" destOrd="0" presId="urn:microsoft.com/office/officeart/2008/layout/VerticalAccentList"/>
    <dgm:cxn modelId="{731A65E5-6721-4FE0-B0C3-244C978A76A1}" type="presParOf" srcId="{6DF4FE9B-2BE3-4EAE-90FA-3864C8A97702}" destId="{B296D004-DE03-44D7-8223-0F7B9527AB29}" srcOrd="4" destOrd="0" presId="urn:microsoft.com/office/officeart/2008/layout/VerticalAccentList"/>
    <dgm:cxn modelId="{55B72F23-BB73-4D5B-A68B-0BB31C695FA4}" type="presParOf" srcId="{6DF4FE9B-2BE3-4EAE-90FA-3864C8A97702}" destId="{4B36800D-444F-4D1B-81D4-B9327C8C6EC5}" srcOrd="5" destOrd="0" presId="urn:microsoft.com/office/officeart/2008/layout/VerticalAccentList"/>
    <dgm:cxn modelId="{1FAC3865-6CCB-4298-A85E-E324049CFF1B}" type="presParOf" srcId="{6DF4FE9B-2BE3-4EAE-90FA-3864C8A97702}" destId="{21B42215-75DA-48B2-B795-68C8287DA332}" srcOrd="6" destOrd="0" presId="urn:microsoft.com/office/officeart/2008/layout/VerticalAccentList"/>
    <dgm:cxn modelId="{DDE4C84A-9109-4FDA-9AD4-208BA34CB52F}" type="presParOf" srcId="{6DF4FE9B-2BE3-4EAE-90FA-3864C8A97702}" destId="{32DF5F70-DC05-405C-A878-C27C85A5192C}" srcOrd="7" destOrd="0" presId="urn:microsoft.com/office/officeart/2008/layout/VerticalAccentList"/>
    <dgm:cxn modelId="{45F40412-5507-4E98-BB26-917B7CF055F4}" type="presParOf" srcId="{1059E415-AD67-4066-9A06-7DECF5DB4E94}" destId="{309252B2-2515-41CC-B1A5-4C1C850AA99D}" srcOrd="5" destOrd="0" presId="urn:microsoft.com/office/officeart/2008/layout/VerticalAccentList"/>
    <dgm:cxn modelId="{E008A8E2-47DE-4334-8C3E-BBBBE7D66E4A}" type="presParOf" srcId="{1059E415-AD67-4066-9A06-7DECF5DB4E94}" destId="{ECCEC6F8-3095-471C-AEAB-2DA5350782B9}" srcOrd="6" destOrd="0" presId="urn:microsoft.com/office/officeart/2008/layout/VerticalAccentList"/>
    <dgm:cxn modelId="{E46B1BFE-3F17-48E5-9A7B-F5513FDB5123}" type="presParOf" srcId="{ECCEC6F8-3095-471C-AEAB-2DA5350782B9}" destId="{C6977EDF-C866-4462-92EE-D39C1539E452}" srcOrd="0" destOrd="0" presId="urn:microsoft.com/office/officeart/2008/layout/VerticalAccentList"/>
    <dgm:cxn modelId="{7A08144F-C098-466A-8FD1-74421ECBBFDF}" type="presParOf" srcId="{1059E415-AD67-4066-9A06-7DECF5DB4E94}" destId="{36EC7315-8A2D-43BE-856D-1248DEBB17EA}" srcOrd="7" destOrd="0" presId="urn:microsoft.com/office/officeart/2008/layout/VerticalAccentList"/>
    <dgm:cxn modelId="{D5648E6E-5A9B-46D1-9A6F-EB454A9FCFB1}" type="presParOf" srcId="{36EC7315-8A2D-43BE-856D-1248DEBB17EA}" destId="{134F1E0A-5F19-48B8-9EC3-8E83D9B8ABBF}" srcOrd="0" destOrd="0" presId="urn:microsoft.com/office/officeart/2008/layout/VerticalAccentList"/>
    <dgm:cxn modelId="{81A8A4A6-C4BC-47FC-A198-94EA5DD92E99}" type="presParOf" srcId="{36EC7315-8A2D-43BE-856D-1248DEBB17EA}" destId="{F647D70F-47AB-4D27-ACCF-26C23B661B11}" srcOrd="1" destOrd="0" presId="urn:microsoft.com/office/officeart/2008/layout/VerticalAccentList"/>
    <dgm:cxn modelId="{B48B75D7-2F4D-4DAB-81F8-3503E3839448}" type="presParOf" srcId="{36EC7315-8A2D-43BE-856D-1248DEBB17EA}" destId="{3DCB796D-0431-4029-B21C-6D2184E5C77B}" srcOrd="2" destOrd="0" presId="urn:microsoft.com/office/officeart/2008/layout/VerticalAccentList"/>
    <dgm:cxn modelId="{62F13498-B4AA-4637-BA65-ECFAD1F59D24}" type="presParOf" srcId="{36EC7315-8A2D-43BE-856D-1248DEBB17EA}" destId="{A058570C-3EEE-4CB6-B008-B4E993CBAFD3}" srcOrd="3" destOrd="0" presId="urn:microsoft.com/office/officeart/2008/layout/VerticalAccentList"/>
    <dgm:cxn modelId="{9FD08553-C501-4ACB-931E-ED08F00D5AD5}" type="presParOf" srcId="{36EC7315-8A2D-43BE-856D-1248DEBB17EA}" destId="{A2FAC080-0178-4550-B358-1AD8F67222E3}" srcOrd="4" destOrd="0" presId="urn:microsoft.com/office/officeart/2008/layout/VerticalAccentList"/>
    <dgm:cxn modelId="{AB36997C-28CB-4DAF-9E1F-6D20F183284E}" type="presParOf" srcId="{36EC7315-8A2D-43BE-856D-1248DEBB17EA}" destId="{694CD96F-4B73-402D-B426-A6021309D329}" srcOrd="5" destOrd="0" presId="urn:microsoft.com/office/officeart/2008/layout/VerticalAccentList"/>
    <dgm:cxn modelId="{13C02537-C5CC-4D1C-BF77-90C5D6EC39B2}" type="presParOf" srcId="{36EC7315-8A2D-43BE-856D-1248DEBB17EA}" destId="{FD82DFFC-6276-4CA0-A752-82C7C06626BE}" srcOrd="6" destOrd="0" presId="urn:microsoft.com/office/officeart/2008/layout/VerticalAccentList"/>
    <dgm:cxn modelId="{D6CC46D1-B73A-4F4F-B9A0-687D2EF1F4DB}" type="presParOf" srcId="{36EC7315-8A2D-43BE-856D-1248DEBB17EA}" destId="{C487C0D7-8F35-466F-BA89-C9EAA874017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BECAE-E560-442F-BAE2-941982CE440F}">
      <dsp:nvSpPr>
        <dsp:cNvPr id="0" name=""/>
        <dsp:cNvSpPr/>
      </dsp:nvSpPr>
      <dsp:spPr>
        <a:xfrm>
          <a:off x="312061" y="2072"/>
          <a:ext cx="6633105" cy="603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Misión</a:t>
          </a:r>
          <a:endParaRPr lang="en-US" sz="280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312061" y="2072"/>
        <a:ext cx="6633105" cy="603009"/>
      </dsp:txXfrm>
    </dsp:sp>
    <dsp:sp modelId="{447BE165-7BA9-431C-A9EB-7C07F0DD6A5B}">
      <dsp:nvSpPr>
        <dsp:cNvPr id="0" name=""/>
        <dsp:cNvSpPr/>
      </dsp:nvSpPr>
      <dsp:spPr>
        <a:xfrm>
          <a:off x="312061" y="605081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EA24B-D0F7-4DC2-A0B8-8A46697A945F}">
      <dsp:nvSpPr>
        <dsp:cNvPr id="0" name=""/>
        <dsp:cNvSpPr/>
      </dsp:nvSpPr>
      <dsp:spPr>
        <a:xfrm>
          <a:off x="1244381" y="605081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C9D80-B70B-4D35-845D-150CCCAE248C}">
      <dsp:nvSpPr>
        <dsp:cNvPr id="0" name=""/>
        <dsp:cNvSpPr/>
      </dsp:nvSpPr>
      <dsp:spPr>
        <a:xfrm>
          <a:off x="2177438" y="605081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B2820-3960-4F48-8178-434DD057A170}">
      <dsp:nvSpPr>
        <dsp:cNvPr id="0" name=""/>
        <dsp:cNvSpPr/>
      </dsp:nvSpPr>
      <dsp:spPr>
        <a:xfrm>
          <a:off x="3109758" y="605081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2A558-10CC-4EEB-899A-BFD8ED4F6855}">
      <dsp:nvSpPr>
        <dsp:cNvPr id="0" name=""/>
        <dsp:cNvSpPr/>
      </dsp:nvSpPr>
      <dsp:spPr>
        <a:xfrm>
          <a:off x="4042814" y="605081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CD9B3-3515-4F27-8564-E968AB7E8CFC}">
      <dsp:nvSpPr>
        <dsp:cNvPr id="0" name=""/>
        <dsp:cNvSpPr/>
      </dsp:nvSpPr>
      <dsp:spPr>
        <a:xfrm>
          <a:off x="4975134" y="605081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C5E6B-6CFA-4DE4-9823-55E8155100C1}">
      <dsp:nvSpPr>
        <dsp:cNvPr id="0" name=""/>
        <dsp:cNvSpPr/>
      </dsp:nvSpPr>
      <dsp:spPr>
        <a:xfrm>
          <a:off x="5908191" y="605081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FC648-5E9F-41BE-B88F-8B73160DB684}">
      <dsp:nvSpPr>
        <dsp:cNvPr id="0" name=""/>
        <dsp:cNvSpPr/>
      </dsp:nvSpPr>
      <dsp:spPr>
        <a:xfrm>
          <a:off x="312061" y="727917"/>
          <a:ext cx="6719336" cy="9826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Es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la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declaración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del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propósito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fundamental de la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Agencia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.  </a:t>
          </a:r>
          <a:endParaRPr lang="en-US" sz="280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312061" y="727917"/>
        <a:ext cx="6719336" cy="982682"/>
      </dsp:txXfrm>
    </dsp:sp>
    <dsp:sp modelId="{46063651-3003-406E-90B2-2FEDCE3CA339}">
      <dsp:nvSpPr>
        <dsp:cNvPr id="0" name=""/>
        <dsp:cNvSpPr/>
      </dsp:nvSpPr>
      <dsp:spPr>
        <a:xfrm>
          <a:off x="312061" y="1941818"/>
          <a:ext cx="6633105" cy="603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Meta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estratégica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	</a:t>
          </a:r>
          <a:endParaRPr lang="en-US" sz="280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312061" y="1941818"/>
        <a:ext cx="6633105" cy="603009"/>
      </dsp:txXfrm>
    </dsp:sp>
    <dsp:sp modelId="{AE54A97F-80F6-4228-AB6A-75917048F61B}">
      <dsp:nvSpPr>
        <dsp:cNvPr id="0" name=""/>
        <dsp:cNvSpPr/>
      </dsp:nvSpPr>
      <dsp:spPr>
        <a:xfrm>
          <a:off x="312061" y="2544828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E3D9B-0559-4F89-864F-35CD97AA49CA}">
      <dsp:nvSpPr>
        <dsp:cNvPr id="0" name=""/>
        <dsp:cNvSpPr/>
      </dsp:nvSpPr>
      <dsp:spPr>
        <a:xfrm>
          <a:off x="1244381" y="2544828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7A32A-A8F2-4754-96FF-3250811F8091}">
      <dsp:nvSpPr>
        <dsp:cNvPr id="0" name=""/>
        <dsp:cNvSpPr/>
      </dsp:nvSpPr>
      <dsp:spPr>
        <a:xfrm>
          <a:off x="2177438" y="2544828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ECE6A-DF63-480E-AAE5-04ED162C1DB1}">
      <dsp:nvSpPr>
        <dsp:cNvPr id="0" name=""/>
        <dsp:cNvSpPr/>
      </dsp:nvSpPr>
      <dsp:spPr>
        <a:xfrm>
          <a:off x="3109758" y="2544828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6D004-DE03-44D7-8223-0F7B9527AB29}">
      <dsp:nvSpPr>
        <dsp:cNvPr id="0" name=""/>
        <dsp:cNvSpPr/>
      </dsp:nvSpPr>
      <dsp:spPr>
        <a:xfrm>
          <a:off x="4042814" y="2544828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6800D-444F-4D1B-81D4-B9327C8C6EC5}">
      <dsp:nvSpPr>
        <dsp:cNvPr id="0" name=""/>
        <dsp:cNvSpPr/>
      </dsp:nvSpPr>
      <dsp:spPr>
        <a:xfrm>
          <a:off x="4975134" y="2544828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42215-75DA-48B2-B795-68C8287DA332}">
      <dsp:nvSpPr>
        <dsp:cNvPr id="0" name=""/>
        <dsp:cNvSpPr/>
      </dsp:nvSpPr>
      <dsp:spPr>
        <a:xfrm>
          <a:off x="5908191" y="2544828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F5F70-DC05-405C-A878-C27C85A5192C}">
      <dsp:nvSpPr>
        <dsp:cNvPr id="0" name=""/>
        <dsp:cNvSpPr/>
      </dsp:nvSpPr>
      <dsp:spPr>
        <a:xfrm>
          <a:off x="312061" y="2667663"/>
          <a:ext cx="6719336" cy="9826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Son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declaraciones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de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resultados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que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describen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los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logros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alcanzados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por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la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agencia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.</a:t>
          </a:r>
          <a:endParaRPr lang="en-US" sz="280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312061" y="2667663"/>
        <a:ext cx="6719336" cy="982682"/>
      </dsp:txXfrm>
    </dsp:sp>
    <dsp:sp modelId="{C6977EDF-C866-4462-92EE-D39C1539E452}">
      <dsp:nvSpPr>
        <dsp:cNvPr id="0" name=""/>
        <dsp:cNvSpPr/>
      </dsp:nvSpPr>
      <dsp:spPr>
        <a:xfrm>
          <a:off x="312061" y="3881565"/>
          <a:ext cx="6633105" cy="603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Objetivos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Estrategicos</a:t>
          </a:r>
          <a:endParaRPr lang="en-US" sz="280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312061" y="3881565"/>
        <a:ext cx="6633105" cy="603009"/>
      </dsp:txXfrm>
    </dsp:sp>
    <dsp:sp modelId="{134F1E0A-5F19-48B8-9EC3-8E83D9B8ABBF}">
      <dsp:nvSpPr>
        <dsp:cNvPr id="0" name=""/>
        <dsp:cNvSpPr/>
      </dsp:nvSpPr>
      <dsp:spPr>
        <a:xfrm>
          <a:off x="312061" y="4484574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7D70F-47AB-4D27-ACCF-26C23B661B11}">
      <dsp:nvSpPr>
        <dsp:cNvPr id="0" name=""/>
        <dsp:cNvSpPr/>
      </dsp:nvSpPr>
      <dsp:spPr>
        <a:xfrm>
          <a:off x="1244381" y="4484574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B796D-0431-4029-B21C-6D2184E5C77B}">
      <dsp:nvSpPr>
        <dsp:cNvPr id="0" name=""/>
        <dsp:cNvSpPr/>
      </dsp:nvSpPr>
      <dsp:spPr>
        <a:xfrm>
          <a:off x="2177438" y="4484574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8570C-3EEE-4CB6-B008-B4E993CBAFD3}">
      <dsp:nvSpPr>
        <dsp:cNvPr id="0" name=""/>
        <dsp:cNvSpPr/>
      </dsp:nvSpPr>
      <dsp:spPr>
        <a:xfrm>
          <a:off x="3109758" y="4484574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AC080-0178-4550-B358-1AD8F67222E3}">
      <dsp:nvSpPr>
        <dsp:cNvPr id="0" name=""/>
        <dsp:cNvSpPr/>
      </dsp:nvSpPr>
      <dsp:spPr>
        <a:xfrm>
          <a:off x="4042814" y="4484574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CD96F-4B73-402D-B426-A6021309D329}">
      <dsp:nvSpPr>
        <dsp:cNvPr id="0" name=""/>
        <dsp:cNvSpPr/>
      </dsp:nvSpPr>
      <dsp:spPr>
        <a:xfrm>
          <a:off x="4975134" y="4484574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2DFFC-6276-4CA0-A752-82C7C06626BE}">
      <dsp:nvSpPr>
        <dsp:cNvPr id="0" name=""/>
        <dsp:cNvSpPr/>
      </dsp:nvSpPr>
      <dsp:spPr>
        <a:xfrm>
          <a:off x="5908191" y="4484574"/>
          <a:ext cx="1552146" cy="1228352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7C0D7-8F35-466F-BA89-C9EAA8740178}">
      <dsp:nvSpPr>
        <dsp:cNvPr id="0" name=""/>
        <dsp:cNvSpPr/>
      </dsp:nvSpPr>
      <dsp:spPr>
        <a:xfrm>
          <a:off x="312061" y="4607410"/>
          <a:ext cx="6719336" cy="9826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Representan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el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pensamiento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de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como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la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Agencia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puede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cumplir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las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metas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sz="2800" kern="1200" dirty="0" err="1" smtClean="0">
              <a:latin typeface="Arabic Typesetting" pitchFamily="66" charset="-78"/>
              <a:cs typeface="Arabic Typesetting" pitchFamily="66" charset="-78"/>
            </a:rPr>
            <a:t>propuestas</a:t>
          </a:r>
          <a:r>
            <a:rPr lang="en-US" sz="2800" kern="1200" dirty="0" smtClean="0">
              <a:latin typeface="Arabic Typesetting" pitchFamily="66" charset="-78"/>
              <a:cs typeface="Arabic Typesetting" pitchFamily="66" charset="-78"/>
            </a:rPr>
            <a:t>.</a:t>
          </a:r>
        </a:p>
      </dsp:txBody>
      <dsp:txXfrm>
        <a:off x="312061" y="4607410"/>
        <a:ext cx="6719336" cy="982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2E6BB6E-98EB-4F43-8638-ED71755E3346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DEAC00-517D-4EE0-B87E-D73DB7BB70D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BB6E-98EB-4F43-8638-ED71755E3346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AC00-517D-4EE0-B87E-D73DB7BB7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BB6E-98EB-4F43-8638-ED71755E3346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AC00-517D-4EE0-B87E-D73DB7BB7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4F6F3D-A855-44D8-98ED-9680ABE7349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215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A0B17B8-1C4F-4B12-AD8C-EE5867E006C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75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BB6E-98EB-4F43-8638-ED71755E3346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AC00-517D-4EE0-B87E-D73DB7BB7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BB6E-98EB-4F43-8638-ED71755E3346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AC00-517D-4EE0-B87E-D73DB7BB7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BB6E-98EB-4F43-8638-ED71755E3346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AC00-517D-4EE0-B87E-D73DB7BB70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BB6E-98EB-4F43-8638-ED71755E3346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AC00-517D-4EE0-B87E-D73DB7BB7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BB6E-98EB-4F43-8638-ED71755E3346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AC00-517D-4EE0-B87E-D73DB7BB7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BB6E-98EB-4F43-8638-ED71755E3346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AC00-517D-4EE0-B87E-D73DB7BB7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BB6E-98EB-4F43-8638-ED71755E3346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AC00-517D-4EE0-B87E-D73DB7BB70D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BB6E-98EB-4F43-8638-ED71755E3346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AC00-517D-4EE0-B87E-D73DB7BB7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2E6BB6E-98EB-4F43-8638-ED71755E3346}" type="datetimeFigureOut">
              <a:rPr lang="en-US" smtClean="0"/>
              <a:t>5/15/2012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FDEAC00-517D-4EE0-B87E-D73DB7BB70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3670300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119" y="16764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Planificación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Estratégica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50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27664"/>
            <a:ext cx="7086600" cy="648736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Análisis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del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ambiente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externo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772400" cy="3048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El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análisis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del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ambiente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es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un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paso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crítico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en el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proceso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de la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estrategia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. 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Define 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en gran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medida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las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opciones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disponibles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para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la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gerencia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.  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Una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estrategia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exitosa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será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la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que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se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adapte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bien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al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ambiente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.  (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competencia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qué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legislación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y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cuál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es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la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oferta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mano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obra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.)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Oportunidades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  son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factores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Ambientales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externos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positivos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.)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Amenazas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  son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factores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Ambientales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negativos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)</a:t>
            </a: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6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838200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Análisis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de los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recursos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de la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organización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6707187" cy="354171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Establecer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metas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desempeño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para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determinar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el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nivel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rendimiento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cada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programa</a:t>
            </a:r>
            <a:endParaRPr lang="en-US" sz="24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Establecer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metas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desempeño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manera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objetiva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cuantificable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y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medible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Breve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descripción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de los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procesos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operacionales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habilidades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tecnología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recursos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humanos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presupuesto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, etc.</a:t>
            </a:r>
          </a:p>
          <a:p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Establecer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indicadores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desempeño</a:t>
            </a:r>
            <a:r>
              <a:rPr lang="en-US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que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puedan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ser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utilizados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para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la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medición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resultados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65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s-ES" sz="32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s-ES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¿Qué </a:t>
            </a:r>
            <a:r>
              <a:rPr lang="es-ES" sz="3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es y qué contiene el Plan Estratégico y Plan </a:t>
            </a:r>
            <a:r>
              <a:rPr lang="es-ES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Anual? </a:t>
            </a:r>
            <a:r>
              <a:rPr lang="es-ES" sz="3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– Ley 236</a:t>
            </a:r>
            <a:r>
              <a:rPr lang="es-ES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?</a:t>
            </a:r>
            <a:endParaRPr lang="en-US" sz="36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El </a:t>
            </a:r>
            <a:r>
              <a:rPr lang="es-ES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Plan Estratégico es un plan para cuatro años o más que incluye todas las metas a largo plazo de la agencia, ya sean programáticas, gerenciales o fiscales. Este documento contiene la Misión de la Agencia; sus Metas Estratégicas ; los Objetivos Estratégicos; un resumen de su Análisis Estratégico; una indicación sobre sus planes para evaluar progreso. </a:t>
            </a:r>
            <a:endParaRPr lang="es-ES" dirty="0" smtClean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s-ES_tradnl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El Plan de Ejecución Anual es el documento en el que se establecen, por parte de la gerencia, los objetivos a conseguir cada año y la manera de alcanzarlos. Este Plan debe estar en armonía con lo establecido en el Plan Estratégico.</a:t>
            </a:r>
            <a:endParaRPr lang="en-US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68580" indent="0">
              <a:buNone/>
            </a:pPr>
            <a:r>
              <a:rPr lang="es-ES" sz="32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s-ES" sz="32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</a:b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04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144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El </a:t>
            </a:r>
            <a:r>
              <a:rPr lang="en-US" sz="3600" dirty="0" err="1" smtClean="0">
                <a:latin typeface="Arabic Typesetting" pitchFamily="66" charset="-78"/>
                <a:cs typeface="Arabic Typesetting" pitchFamily="66" charset="-78"/>
              </a:rPr>
              <a:t>formato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sz="3600" dirty="0" err="1" smtClean="0">
                <a:latin typeface="Arabic Typesetting" pitchFamily="66" charset="-78"/>
                <a:cs typeface="Arabic Typesetting" pitchFamily="66" charset="-78"/>
              </a:rPr>
              <a:t>presentación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 del </a:t>
            </a:r>
            <a:r>
              <a:rPr lang="en-US" sz="3600" dirty="0" err="1" smtClean="0">
                <a:latin typeface="Arabic Typesetting" pitchFamily="66" charset="-78"/>
                <a:cs typeface="Arabic Typesetting" pitchFamily="66" charset="-78"/>
              </a:rPr>
              <a:t>documento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600" dirty="0" err="1" smtClean="0">
                <a:latin typeface="Arabic Typesetting" pitchFamily="66" charset="-78"/>
                <a:cs typeface="Arabic Typesetting" pitchFamily="66" charset="-78"/>
              </a:rPr>
              <a:t>para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 Plan </a:t>
            </a:r>
            <a:r>
              <a:rPr lang="en-US" sz="3600" dirty="0" err="1" smtClean="0">
                <a:latin typeface="Arabic Typesetting" pitchFamily="66" charset="-78"/>
                <a:cs typeface="Arabic Typesetting" pitchFamily="66" charset="-78"/>
              </a:rPr>
              <a:t>Estratégico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endParaRPr lang="en-US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5471"/>
              </p:ext>
            </p:extLst>
          </p:nvPr>
        </p:nvGraphicFramePr>
        <p:xfrm>
          <a:off x="914399" y="2114728"/>
          <a:ext cx="7353298" cy="2495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6023"/>
                <a:gridCol w="1262357"/>
                <a:gridCol w="790607"/>
                <a:gridCol w="762511"/>
                <a:gridCol w="764471"/>
                <a:gridCol w="1527636"/>
                <a:gridCol w="999693"/>
              </a:tblGrid>
              <a:tr h="11618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 Estratégica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Objetivo Estratégico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Análisis Estratégico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Resumen de cómo los objetivos podrán asegurar cumplimiento de la meta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Factores Externos 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</a:tr>
              <a:tr h="5079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Legislación vigente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Tecnología requerida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Recursos humanos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</a:tr>
              <a:tr h="412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</a:tr>
              <a:tr h="4127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036" marR="650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0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8077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4400"/>
            <a:ext cx="6172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0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144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El </a:t>
            </a:r>
            <a:r>
              <a:rPr lang="en-US" sz="3600" dirty="0" err="1" smtClean="0">
                <a:latin typeface="Arabic Typesetting" pitchFamily="66" charset="-78"/>
                <a:cs typeface="Arabic Typesetting" pitchFamily="66" charset="-78"/>
              </a:rPr>
              <a:t>formato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sz="3600" dirty="0" err="1" smtClean="0">
                <a:latin typeface="Arabic Typesetting" pitchFamily="66" charset="-78"/>
                <a:cs typeface="Arabic Typesetting" pitchFamily="66" charset="-78"/>
              </a:rPr>
              <a:t>presentación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 del </a:t>
            </a:r>
            <a:r>
              <a:rPr lang="en-US" sz="3600" dirty="0" err="1" smtClean="0">
                <a:latin typeface="Arabic Typesetting" pitchFamily="66" charset="-78"/>
                <a:cs typeface="Arabic Typesetting" pitchFamily="66" charset="-78"/>
              </a:rPr>
              <a:t>documento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600" dirty="0" err="1" smtClean="0">
                <a:latin typeface="Arabic Typesetting" pitchFamily="66" charset="-78"/>
                <a:cs typeface="Arabic Typesetting" pitchFamily="66" charset="-78"/>
              </a:rPr>
              <a:t>para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 Plan </a:t>
            </a:r>
            <a:r>
              <a:rPr lang="en-US" sz="3600" dirty="0" err="1" smtClean="0">
                <a:latin typeface="Arabic Typesetting" pitchFamily="66" charset="-78"/>
                <a:cs typeface="Arabic Typesetting" pitchFamily="66" charset="-78"/>
              </a:rPr>
              <a:t>Anual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endParaRPr lang="en-US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766873"/>
              </p:ext>
            </p:extLst>
          </p:nvPr>
        </p:nvGraphicFramePr>
        <p:xfrm>
          <a:off x="914400" y="2514600"/>
          <a:ext cx="7315201" cy="1941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5218"/>
                <a:gridCol w="1056925"/>
                <a:gridCol w="960841"/>
                <a:gridCol w="960841"/>
                <a:gridCol w="960841"/>
                <a:gridCol w="768673"/>
                <a:gridCol w="832728"/>
                <a:gridCol w="839134"/>
              </a:tblGrid>
              <a:tr h="762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 Estratégica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Presupuesto Asignado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Objetivo Estratégico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 de Desempeño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Actividades/Esfuerzo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Persona a cargo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Duración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Métricas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95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95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PR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8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990600"/>
            <a:ext cx="7391398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37114"/>
            <a:ext cx="7024744" cy="49633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Ejemplo</a:t>
            </a:r>
            <a:r>
              <a:rPr lang="en-US" dirty="0" smtClean="0"/>
              <a:t>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945" y="762000"/>
            <a:ext cx="4648200" cy="762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Evaluación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resultados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56561" y="1981200"/>
            <a:ext cx="4411662" cy="304800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Qué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tan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eficaces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han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sido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nuestras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estrategias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?. </a:t>
            </a:r>
          </a:p>
          <a:p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Es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necesario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hacer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ajustes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cuáles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?.  </a:t>
            </a: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Los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conceptos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y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técnicas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del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proceso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de control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pueden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usarse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para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evaluar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los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resultados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las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estrategias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y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corregir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las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desviaciones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significactivas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2895600" cy="2303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144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El </a:t>
            </a:r>
            <a:r>
              <a:rPr lang="en-US" sz="3600" dirty="0" err="1" smtClean="0">
                <a:latin typeface="Arabic Typesetting" pitchFamily="66" charset="-78"/>
                <a:cs typeface="Arabic Typesetting" pitchFamily="66" charset="-78"/>
              </a:rPr>
              <a:t>formato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sz="3600" dirty="0" err="1" smtClean="0">
                <a:latin typeface="Arabic Typesetting" pitchFamily="66" charset="-78"/>
                <a:cs typeface="Arabic Typesetting" pitchFamily="66" charset="-78"/>
              </a:rPr>
              <a:t>presentación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 del </a:t>
            </a:r>
            <a:r>
              <a:rPr lang="en-US" sz="3600" dirty="0" err="1" smtClean="0">
                <a:latin typeface="Arabic Typesetting" pitchFamily="66" charset="-78"/>
                <a:cs typeface="Arabic Typesetting" pitchFamily="66" charset="-78"/>
              </a:rPr>
              <a:t>documento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600" dirty="0" err="1" smtClean="0">
                <a:latin typeface="Arabic Typesetting" pitchFamily="66" charset="-78"/>
                <a:cs typeface="Arabic Typesetting" pitchFamily="66" charset="-78"/>
              </a:rPr>
              <a:t>para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600" dirty="0" err="1" smtClean="0">
                <a:latin typeface="Arabic Typesetting" pitchFamily="66" charset="-78"/>
                <a:cs typeface="Arabic Typesetting" pitchFamily="66" charset="-78"/>
              </a:rPr>
              <a:t>Informe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sz="3600" dirty="0" err="1" smtClean="0">
                <a:latin typeface="Arabic Typesetting" pitchFamily="66" charset="-78"/>
                <a:cs typeface="Arabic Typesetting" pitchFamily="66" charset="-78"/>
              </a:rPr>
              <a:t>Resultados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endParaRPr lang="en-US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05733"/>
              </p:ext>
            </p:extLst>
          </p:nvPr>
        </p:nvGraphicFramePr>
        <p:xfrm>
          <a:off x="914400" y="2286000"/>
          <a:ext cx="7086600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239"/>
                <a:gridCol w="1417239"/>
                <a:gridCol w="1417239"/>
                <a:gridCol w="1417239"/>
                <a:gridCol w="1417644"/>
              </a:tblGrid>
              <a:tr h="572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 Estratégica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34" marR="418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Objetivo Estratégico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34" marR="418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Meta de Desempeño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34" marR="418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Resultado obtenido/Meta alcanzada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34" marR="418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 caso de no haber logrado la Meta definida, exponer la(s) razón(es)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34" marR="41834" marT="0" marB="0"/>
                </a:tc>
              </a:tr>
              <a:tr h="28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34" marR="418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34" marR="418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34" marR="418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34" marR="418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34" marR="41834" marT="0" marB="0"/>
                </a:tc>
              </a:tr>
              <a:tr h="28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34" marR="418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34" marR="418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34" marR="418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34" marR="418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34" marR="41834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89986"/>
              </p:ext>
            </p:extLst>
          </p:nvPr>
        </p:nvGraphicFramePr>
        <p:xfrm>
          <a:off x="914400" y="4495800"/>
          <a:ext cx="7086600" cy="1721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6600"/>
              </a:tblGrid>
              <a:tr h="372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Resumen de hallazgos y conclusiones durante la implantación de las metas de desempeño y actividades relacionadas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34" marR="41834" marT="0" marB="0"/>
                </a:tc>
              </a:tr>
              <a:tr h="13039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34" marR="4183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3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Arabic Typesetting" pitchFamily="66" charset="-78"/>
                <a:cs typeface="Arabic Typesetting" pitchFamily="66" charset="-78"/>
              </a:rPr>
              <a:t>Propiedad</a:t>
            </a:r>
            <a:r>
              <a:rPr lang="en-US" b="1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br>
              <a:rPr lang="en-US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en-US" b="1" dirty="0" err="1" smtClean="0">
                <a:latin typeface="Arabic Typesetting" pitchFamily="66" charset="-78"/>
                <a:cs typeface="Arabic Typesetting" pitchFamily="66" charset="-78"/>
              </a:rPr>
              <a:t>Oficina</a:t>
            </a:r>
            <a:r>
              <a:rPr lang="en-US" b="1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b="1" dirty="0" err="1" smtClean="0">
                <a:latin typeface="Arabic Typesetting" pitchFamily="66" charset="-78"/>
                <a:cs typeface="Arabic Typesetting" pitchFamily="66" charset="-78"/>
              </a:rPr>
              <a:t>Gerencia</a:t>
            </a:r>
            <a:r>
              <a:rPr lang="en-US" b="1" dirty="0" smtClean="0">
                <a:latin typeface="Arabic Typesetting" pitchFamily="66" charset="-78"/>
                <a:cs typeface="Arabic Typesetting" pitchFamily="66" charset="-78"/>
              </a:rPr>
              <a:t> y </a:t>
            </a:r>
            <a:r>
              <a:rPr lang="en-US" b="1" dirty="0" err="1" smtClean="0">
                <a:latin typeface="Arabic Typesetting" pitchFamily="66" charset="-78"/>
                <a:cs typeface="Arabic Typesetting" pitchFamily="66" charset="-78"/>
              </a:rPr>
              <a:t>Presupuesto</a:t>
            </a:r>
            <a:r>
              <a:rPr lang="en-US" b="1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en-US" b="1" dirty="0" err="1" smtClean="0">
                <a:latin typeface="Arabic Typesetting" pitchFamily="66" charset="-78"/>
                <a:cs typeface="Arabic Typesetting" pitchFamily="66" charset="-78"/>
              </a:rPr>
              <a:t>Gobierno</a:t>
            </a:r>
            <a:r>
              <a:rPr lang="en-US" b="1" dirty="0" smtClean="0">
                <a:latin typeface="Arabic Typesetting" pitchFamily="66" charset="-78"/>
                <a:cs typeface="Arabic Typesetting" pitchFamily="66" charset="-78"/>
              </a:rPr>
              <a:t> de Puerto Rico</a:t>
            </a:r>
            <a:endParaRPr lang="en-US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idx="4294967295"/>
          </p:nvPr>
        </p:nvSpPr>
        <p:spPr>
          <a:xfrm>
            <a:off x="2895599" y="4572000"/>
            <a:ext cx="3505200" cy="1257300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1600" dirty="0" err="1" smtClean="0">
                <a:latin typeface="Arabic Typesetting" pitchFamily="66" charset="-78"/>
                <a:cs typeface="Arabic Typesetting" pitchFamily="66" charset="-78"/>
              </a:rPr>
              <a:t>Colaboración</a:t>
            </a:r>
            <a:r>
              <a:rPr lang="en-US" sz="1600" dirty="0" smtClean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pPr marL="68580" indent="0" algn="ctr">
              <a:buNone/>
            </a:pPr>
            <a:r>
              <a:rPr lang="en-US" sz="1600" dirty="0" err="1" smtClean="0">
                <a:latin typeface="Arabic Typesetting" pitchFamily="66" charset="-78"/>
                <a:cs typeface="Arabic Typesetting" pitchFamily="66" charset="-78"/>
              </a:rPr>
              <a:t>Zorivette</a:t>
            </a:r>
            <a:r>
              <a:rPr lang="en-US" sz="1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1600" dirty="0" err="1" smtClean="0">
                <a:latin typeface="Arabic Typesetting" pitchFamily="66" charset="-78"/>
                <a:cs typeface="Arabic Typesetting" pitchFamily="66" charset="-78"/>
              </a:rPr>
              <a:t>Meléndez</a:t>
            </a:r>
            <a:r>
              <a:rPr lang="en-US" sz="1600" dirty="0" smtClean="0">
                <a:latin typeface="Arabic Typesetting" pitchFamily="66" charset="-78"/>
                <a:cs typeface="Arabic Typesetting" pitchFamily="66" charset="-78"/>
              </a:rPr>
              <a:t> Serrano</a:t>
            </a:r>
          </a:p>
          <a:p>
            <a:pPr marL="68580" indent="0" algn="ctr">
              <a:buNone/>
            </a:pPr>
            <a:r>
              <a:rPr lang="en-US" sz="1600" dirty="0" err="1" smtClean="0">
                <a:latin typeface="Arabic Typesetting" pitchFamily="66" charset="-78"/>
                <a:cs typeface="Arabic Typesetting" pitchFamily="66" charset="-78"/>
              </a:rPr>
              <a:t>Estudiante</a:t>
            </a:r>
            <a:r>
              <a:rPr lang="en-US" sz="1600" dirty="0" smtClean="0">
                <a:latin typeface="Arabic Typesetting" pitchFamily="66" charset="-78"/>
                <a:cs typeface="Arabic Typesetting" pitchFamily="66" charset="-78"/>
              </a:rPr>
              <a:t> MA </a:t>
            </a:r>
            <a:r>
              <a:rPr lang="en-US" sz="1600" dirty="0" err="1" smtClean="0">
                <a:latin typeface="Arabic Typesetting" pitchFamily="66" charset="-78"/>
                <a:cs typeface="Arabic Typesetting" pitchFamily="66" charset="-78"/>
              </a:rPr>
              <a:t>Psicología</a:t>
            </a:r>
            <a:r>
              <a:rPr lang="en-US" sz="1600" dirty="0" smtClean="0">
                <a:latin typeface="Arabic Typesetting" pitchFamily="66" charset="-78"/>
                <a:cs typeface="Arabic Typesetting" pitchFamily="66" charset="-78"/>
              </a:rPr>
              <a:t> Industrial/</a:t>
            </a:r>
            <a:r>
              <a:rPr lang="en-US" sz="1600" dirty="0" err="1" smtClean="0">
                <a:latin typeface="Arabic Typesetting" pitchFamily="66" charset="-78"/>
                <a:cs typeface="Arabic Typesetting" pitchFamily="66" charset="-78"/>
              </a:rPr>
              <a:t>Organizacional</a:t>
            </a:r>
            <a:endParaRPr lang="en-US" sz="16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68580" indent="0" algn="ctr">
              <a:buNone/>
            </a:pPr>
            <a:r>
              <a:rPr lang="en-US" sz="1600" dirty="0" smtClean="0">
                <a:latin typeface="Arabic Typesetting" pitchFamily="66" charset="-78"/>
                <a:cs typeface="Arabic Typesetting" pitchFamily="66" charset="-78"/>
              </a:rPr>
              <a:t>UPR-Rio </a:t>
            </a:r>
            <a:r>
              <a:rPr lang="en-US" sz="1600" dirty="0" err="1" smtClean="0">
                <a:latin typeface="Arabic Typesetting" pitchFamily="66" charset="-78"/>
                <a:cs typeface="Arabic Typesetting" pitchFamily="66" charset="-78"/>
              </a:rPr>
              <a:t>Piedras</a:t>
            </a:r>
            <a:endParaRPr lang="en-US" sz="1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3047999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36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620000" cy="639762"/>
          </a:xfrm>
        </p:spPr>
        <p:txBody>
          <a:bodyPr>
            <a:no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Planificación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stratégica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4648200" cy="4191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Hablamos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de un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concepto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muy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mencionado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pero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poco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utilizado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. 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Es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la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combinación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de dos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elementos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medulares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en la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Administración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Empresas</a:t>
            </a:r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La Ley 236 de 30 de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diciembre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de 2010, 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(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según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enmendada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), 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Ley 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de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Rendición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Cuentas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y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Ejecución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Programas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Gubernamentales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establece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los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mecanismos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para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el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establecimiento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de la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Planificación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Estratégica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y la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medición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del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desempeño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de los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Programas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las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agencias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del </a:t>
            </a:r>
            <a:r>
              <a:rPr lang="en-US" dirty="0" err="1" smtClean="0">
                <a:latin typeface="Arabic Typesetting" pitchFamily="66" charset="-78"/>
                <a:cs typeface="Arabic Typesetting" pitchFamily="66" charset="-78"/>
              </a:rPr>
              <a:t>Gobierno</a:t>
            </a:r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 de Puerto Rico.</a:t>
            </a:r>
          </a:p>
          <a:p>
            <a:pPr marL="365760" lvl="1" indent="0">
              <a:buNone/>
            </a:pPr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1"/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1"/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2"/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252133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24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620000" cy="411162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Arabic Typesetting" pitchFamily="66" charset="-78"/>
                <a:cs typeface="Arabic Typesetting" pitchFamily="66" charset="-78"/>
              </a:rPr>
              <a:t>Planificación</a:t>
            </a:r>
            <a:r>
              <a:rPr lang="en-US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 err="1">
                <a:latin typeface="Arabic Typesetting" pitchFamily="66" charset="-78"/>
                <a:cs typeface="Arabic Typesetting" pitchFamily="66" charset="-78"/>
              </a:rPr>
              <a:t>E</a:t>
            </a:r>
            <a:r>
              <a:rPr lang="en-US" sz="3200" dirty="0" err="1" smtClean="0">
                <a:latin typeface="Arabic Typesetting" pitchFamily="66" charset="-78"/>
                <a:cs typeface="Arabic Typesetting" pitchFamily="66" charset="-78"/>
              </a:rPr>
              <a:t>stratégica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4876800" cy="5257800"/>
          </a:xfrm>
        </p:spPr>
        <p:txBody>
          <a:bodyPr>
            <a:normAutofit/>
          </a:bodyPr>
          <a:lstStyle/>
          <a:p>
            <a:pPr lvl="1"/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Planificar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+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Estrategia</a:t>
            </a:r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  <a:p>
            <a:pPr lvl="2"/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Planificar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consta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preveer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y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decidir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 hoy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las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decisiones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que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nos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afectarán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mañana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.  No se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trata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adivinar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es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ver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y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tomar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decisiones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que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ayuden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a 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ir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del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presenta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al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futuro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exitosamente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lvl="2"/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Estrategia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: 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conjunto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decisiones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y/o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criterios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que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la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organización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toma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en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cuenta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y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orienta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esta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hacia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el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logro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sus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objetivos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. 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Involucra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propósito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general, un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marco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conceptual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que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ayuda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a la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transformación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y </a:t>
            </a:r>
            <a:r>
              <a:rPr lang="en-US" sz="2400" dirty="0" err="1">
                <a:latin typeface="Arabic Typesetting" pitchFamily="66" charset="-78"/>
                <a:cs typeface="Arabic Typesetting" pitchFamily="66" charset="-78"/>
              </a:rPr>
              <a:t>adaptación</a:t>
            </a: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365760" lvl="1" indent="0">
              <a:buNone/>
            </a:pPr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1"/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1"/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  <a:p>
            <a:pPr lvl="2"/>
            <a:endParaRPr lang="en-US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46161"/>
            <a:ext cx="2252133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1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5105400" cy="6096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Estrategia</a:t>
            </a:r>
            <a:r>
              <a:rPr lang="en-US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a </a:t>
            </a:r>
            <a:r>
              <a:rPr lang="en-US" sz="36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nivel</a:t>
            </a:r>
            <a:r>
              <a:rPr lang="en-US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sz="36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negocios</a:t>
            </a:r>
            <a:endParaRPr lang="en-US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4724400" cy="36576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Plan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Estratégico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pPr lvl="1" algn="just"/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Es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el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documento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en el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que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se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intenta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plasmar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por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parte de la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gerencia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cuál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será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la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estrategia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durante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un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período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determinado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lvl="1" algn="just"/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Se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intenta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definir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cuales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serán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los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movimiento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claves,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que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llevarán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a la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unidad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a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cumplir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sus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metas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y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objetivos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lvl="1" algn="just"/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pPr marL="365760" lvl="1" indent="0" algn="just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13" y="2209800"/>
            <a:ext cx="3076512" cy="2733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63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Ejemplo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7620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69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914400"/>
            <a:ext cx="7620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La planificación estratégica te permite responder a las siguientes preguntas</a:t>
            </a:r>
            <a:r>
              <a:rPr lang="es-ES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s-ES" sz="3200" dirty="0" smtClean="0">
                <a:latin typeface="Arabic Typesetting" pitchFamily="66" charset="-78"/>
                <a:cs typeface="Arabic Typesetting" pitchFamily="66" charset="-78"/>
              </a:rPr>
              <a:t> ¿</a:t>
            </a:r>
            <a:r>
              <a:rPr lang="es-ES" sz="3200" dirty="0">
                <a:latin typeface="Arabic Typesetting" pitchFamily="66" charset="-78"/>
                <a:cs typeface="Arabic Typesetting" pitchFamily="66" charset="-78"/>
              </a:rPr>
              <a:t>Quiénes somos?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s-ES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s-ES" sz="3200" dirty="0">
                <a:latin typeface="Arabic Typesetting" pitchFamily="66" charset="-78"/>
                <a:cs typeface="Arabic Typesetting" pitchFamily="66" charset="-78"/>
              </a:rPr>
              <a:t>¿Qué capacidad tenemos y qué podemos hacer?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s-ES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s-ES" sz="3200" dirty="0">
                <a:latin typeface="Arabic Typesetting" pitchFamily="66" charset="-78"/>
                <a:cs typeface="Arabic Typesetting" pitchFamily="66" charset="-78"/>
              </a:rPr>
              <a:t>¿Qué problemas estamos tratando?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s-ES" sz="32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s-ES" sz="3200" dirty="0">
                <a:latin typeface="Arabic Typesetting" pitchFamily="66" charset="-78"/>
                <a:cs typeface="Arabic Typesetting" pitchFamily="66" charset="-78"/>
              </a:rPr>
              <a:t>¿Qué influencia queremos causar?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s-ES" sz="32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s-ES" sz="3200" dirty="0" smtClean="0">
                <a:latin typeface="Arabic Typesetting" pitchFamily="66" charset="-78"/>
                <a:cs typeface="Arabic Typesetting" pitchFamily="66" charset="-78"/>
              </a:rPr>
              <a:t>¿</a:t>
            </a:r>
            <a:r>
              <a:rPr lang="es-ES" sz="3200" dirty="0">
                <a:latin typeface="Arabic Typesetting" pitchFamily="66" charset="-78"/>
                <a:cs typeface="Arabic Typesetting" pitchFamily="66" charset="-78"/>
              </a:rPr>
              <a:t>Qué asuntos críticos tenemos que responder?</a:t>
            </a:r>
          </a:p>
          <a:p>
            <a:pPr marL="1028700" lvl="1" indent="-571500">
              <a:buFont typeface="Wingdings" pitchFamily="2" charset="2"/>
              <a:buChar char="ü"/>
            </a:pPr>
            <a:r>
              <a:rPr lang="es-ES" sz="3200" dirty="0" smtClean="0">
                <a:latin typeface="Arabic Typesetting" pitchFamily="66" charset="-78"/>
                <a:cs typeface="Arabic Typesetting" pitchFamily="66" charset="-78"/>
              </a:rPr>
              <a:t>¿</a:t>
            </a:r>
            <a:r>
              <a:rPr lang="es-ES" sz="3200" dirty="0">
                <a:latin typeface="Arabic Typesetting" pitchFamily="66" charset="-78"/>
                <a:cs typeface="Arabic Typesetting" pitchFamily="66" charset="-78"/>
              </a:rPr>
              <a:t>Dónde debemos situar nuestros recursos y cuáles son nuestras prioridades?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36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Ejemplo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676400"/>
            <a:ext cx="5257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"/>
              </a:rPr>
              <a:t>Escuela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"/>
              </a:rPr>
              <a:t>Artes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"/>
              </a:rPr>
              <a:t>Plásticas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"/>
            </a:endParaRPr>
          </a:p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PLAN ESTRATÉGICO 2009-2013</a:t>
            </a:r>
          </a:p>
          <a:p>
            <a:pPr algn="just"/>
            <a:endParaRPr lang="en-US" sz="1400" dirty="0" smtClean="0">
              <a:latin typeface="ArialMT"/>
            </a:endParaRPr>
          </a:p>
          <a:p>
            <a:pPr algn="just"/>
            <a:r>
              <a:rPr lang="es-ES" sz="1400" dirty="0" smtClean="0">
                <a:latin typeface="ArialMT"/>
              </a:rPr>
              <a:t>La </a:t>
            </a:r>
            <a:r>
              <a:rPr lang="es-ES" sz="1400" dirty="0">
                <a:latin typeface="ArialMT"/>
              </a:rPr>
              <a:t>Escuela de Artes Plásticas es una institución autónoma, pública, de educación superior </a:t>
            </a:r>
            <a:r>
              <a:rPr lang="es-ES" sz="1400" dirty="0" smtClean="0">
                <a:latin typeface="ArialMT"/>
              </a:rPr>
              <a:t>al servicio </a:t>
            </a:r>
            <a:r>
              <a:rPr lang="es-ES" sz="1400" dirty="0">
                <a:latin typeface="ArialMT"/>
              </a:rPr>
              <a:t>de la cultura y el pueblo de Puerto Rico. Se dedica a la formación plena de </a:t>
            </a:r>
            <a:r>
              <a:rPr lang="es-ES" sz="1400" dirty="0" smtClean="0">
                <a:latin typeface="ArialMT"/>
              </a:rPr>
              <a:t>artistas profesionales</a:t>
            </a:r>
            <a:r>
              <a:rPr lang="es-ES" sz="1400" dirty="0">
                <a:latin typeface="ArialMT"/>
              </a:rPr>
              <a:t>, diseñadores y maestros de arte, mediante el desarrollo de la creatividad, </a:t>
            </a:r>
            <a:r>
              <a:rPr lang="es-ES" sz="1400" dirty="0" smtClean="0">
                <a:latin typeface="ArialMT"/>
              </a:rPr>
              <a:t>los procesos </a:t>
            </a:r>
            <a:r>
              <a:rPr lang="es-ES" sz="1400" dirty="0">
                <a:latin typeface="ArialMT"/>
              </a:rPr>
              <a:t>cognoscitivos y la enseñanza de técnicas artísticas y pedagógicas. </a:t>
            </a:r>
            <a:r>
              <a:rPr lang="es-ES" sz="1400" dirty="0" smtClean="0">
                <a:latin typeface="ArialMT"/>
              </a:rPr>
              <a:t>Ofrece programas </a:t>
            </a:r>
            <a:r>
              <a:rPr lang="es-ES" sz="1400" dirty="0">
                <a:latin typeface="ArialMT"/>
              </a:rPr>
              <a:t>de bachillerato que estimulan y promueven el desarrollo humanístico y cultural </a:t>
            </a:r>
            <a:r>
              <a:rPr lang="es-ES" sz="1400" dirty="0" smtClean="0">
                <a:latin typeface="ArialMT"/>
              </a:rPr>
              <a:t>de los </a:t>
            </a:r>
            <a:r>
              <a:rPr lang="es-ES" sz="1400" dirty="0">
                <a:latin typeface="ArialMT"/>
              </a:rPr>
              <a:t>estudiantes. Éstos se forman vinculados a la rica tradición plástica puertorriqueña, a la </a:t>
            </a:r>
            <a:r>
              <a:rPr lang="es-ES" sz="1400" dirty="0" smtClean="0">
                <a:latin typeface="ArialMT"/>
              </a:rPr>
              <a:t>vez que </a:t>
            </a:r>
            <a:r>
              <a:rPr lang="es-ES" sz="1400" dirty="0">
                <a:latin typeface="ArialMT"/>
              </a:rPr>
              <a:t>exploran nuevos lenguajes de expresión artística. La Escuela de Artes Plásticas aspira </a:t>
            </a:r>
            <a:r>
              <a:rPr lang="es-ES" sz="1400" dirty="0" smtClean="0">
                <a:latin typeface="ArialMT"/>
              </a:rPr>
              <a:t>al desarrollo </a:t>
            </a:r>
            <a:r>
              <a:rPr lang="es-ES" sz="1400" dirty="0">
                <a:latin typeface="ArialMT"/>
              </a:rPr>
              <a:t>de una conciencia social entre sus estudiantes y a sensibilizarlos hacia la </a:t>
            </a:r>
            <a:r>
              <a:rPr lang="es-ES" sz="1400" dirty="0" smtClean="0">
                <a:latin typeface="ArialMT"/>
              </a:rPr>
              <a:t>búsqueda de </a:t>
            </a:r>
            <a:r>
              <a:rPr lang="es-ES" sz="1400" dirty="0">
                <a:latin typeface="ArialMT"/>
              </a:rPr>
              <a:t>una </a:t>
            </a:r>
            <a:r>
              <a:rPr lang="es-ES" sz="1400" dirty="0" smtClean="0">
                <a:latin typeface="ArialMT"/>
              </a:rPr>
              <a:t>vida enriquecedora</a:t>
            </a:r>
            <a:r>
              <a:rPr lang="es-ES" sz="1400" dirty="0">
                <a:latin typeface="ArialMT"/>
              </a:rPr>
              <a:t>. Atiende la educación recurrente de diversos sectores de </a:t>
            </a:r>
            <a:r>
              <a:rPr lang="es-ES" sz="1400" dirty="0" smtClean="0">
                <a:latin typeface="ArialMT"/>
              </a:rPr>
              <a:t>la comunidad</a:t>
            </a:r>
            <a:r>
              <a:rPr lang="es-ES" sz="1400" dirty="0">
                <a:latin typeface="ArialMT"/>
              </a:rPr>
              <a:t>, a través de cursos cortos dirigidos a ampliar sus conocimientos y sus </a:t>
            </a:r>
            <a:r>
              <a:rPr lang="es-ES" sz="1400" dirty="0" smtClean="0">
                <a:latin typeface="ArialMT"/>
              </a:rPr>
              <a:t>capacidades </a:t>
            </a:r>
            <a:r>
              <a:rPr lang="en-US" sz="1400" dirty="0" err="1" smtClean="0">
                <a:latin typeface="ArialMT"/>
              </a:rPr>
              <a:t>artísticas</a:t>
            </a:r>
            <a:r>
              <a:rPr lang="en-US" sz="1400" dirty="0">
                <a:latin typeface="ArialMT"/>
              </a:rPr>
              <a:t>, </a:t>
            </a:r>
            <a:r>
              <a:rPr lang="en-US" sz="1400" dirty="0" err="1">
                <a:latin typeface="ArialMT"/>
              </a:rPr>
              <a:t>profesionales</a:t>
            </a:r>
            <a:r>
              <a:rPr lang="en-US" sz="1400" dirty="0">
                <a:latin typeface="ArialMT"/>
              </a:rPr>
              <a:t> o </a:t>
            </a:r>
            <a:r>
              <a:rPr lang="en-US" sz="1400" dirty="0" err="1">
                <a:latin typeface="ArialMT"/>
              </a:rPr>
              <a:t>personales</a:t>
            </a:r>
            <a:r>
              <a:rPr lang="en-US" sz="1400" dirty="0">
                <a:latin typeface="ArialMT"/>
              </a:rPr>
              <a:t>.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20" y="1703696"/>
            <a:ext cx="2546195" cy="2563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8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Proceso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planificación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estratégica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696200" cy="4572000"/>
          </a:xfrm>
        </p:spPr>
        <p:txBody>
          <a:bodyPr>
            <a:normAutofit lnSpcReduction="10000"/>
          </a:bodyPr>
          <a:lstStyle/>
          <a:p>
            <a:pPr marL="533400" indent="-533400" algn="ctr">
              <a:buFont typeface="Wingdings" pitchFamily="2" charset="2"/>
              <a:buNone/>
            </a:pPr>
            <a:r>
              <a:rPr lang="en-US" sz="28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Identificar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la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misión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, los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objetivos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y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las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estrategias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actuales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de la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Agencia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marL="533400" indent="-533400">
              <a:buFont typeface="Wingdings" pitchFamily="2" charset="2"/>
              <a:buChar char="ü"/>
            </a:pP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Cuál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es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la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razón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por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la </a:t>
            </a:r>
            <a:r>
              <a:rPr lang="en-US" sz="2800" dirty="0" err="1">
                <a:latin typeface="Arabic Typesetting" pitchFamily="66" charset="-78"/>
                <a:cs typeface="Arabic Typesetting" pitchFamily="66" charset="-78"/>
              </a:rPr>
              <a:t>que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la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agencia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existe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  <a:p>
            <a:pPr marL="533400" indent="-533400">
              <a:buFont typeface="Wingdings" pitchFamily="2" charset="2"/>
              <a:buChar char="ü"/>
            </a:pP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Una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declaración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que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incluya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las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principales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funciones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y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operaciones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de la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agencia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533400" indent="-533400">
              <a:buFont typeface="Wingdings" pitchFamily="2" charset="2"/>
              <a:buChar char="ü"/>
            </a:pP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Incluir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resultados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relacionados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a los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objetivos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pPr marL="533400" indent="-533400">
              <a:buFont typeface="Wingdings" pitchFamily="2" charset="2"/>
              <a:buChar char="ü"/>
            </a:pP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Nombrar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las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leyes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y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reglamentos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que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han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sido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establecidos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533400" indent="-533400">
              <a:buFont typeface="Wingdings" pitchFamily="2" charset="2"/>
              <a:buChar char="ü"/>
            </a:pP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Descripción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de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cómo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se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alcanzarán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las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metas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y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objetivos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propuestos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533400" indent="-533400">
              <a:buFont typeface="Wingdings" pitchFamily="2" charset="2"/>
              <a:buChar char="ü"/>
            </a:pP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Detalle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de los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procesos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operativos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habilidades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tecnología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recursos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humanos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presupuesto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información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, y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recursos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necesarios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para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cumplir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las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metas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 y </a:t>
            </a:r>
            <a:r>
              <a:rPr lang="en-US" sz="2800" dirty="0" err="1" smtClean="0">
                <a:latin typeface="Arabic Typesetting" pitchFamily="66" charset="-78"/>
                <a:cs typeface="Arabic Typesetting" pitchFamily="66" charset="-78"/>
              </a:rPr>
              <a:t>objetivos</a:t>
            </a:r>
            <a:r>
              <a:rPr lang="en-US" sz="28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83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30746475"/>
              </p:ext>
            </p:extLst>
          </p:nvPr>
        </p:nvGraphicFramePr>
        <p:xfrm>
          <a:off x="685800" y="685800"/>
          <a:ext cx="7772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8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DB21811EDDB04E90709FB27BD266F7" ma:contentTypeVersion="0" ma:contentTypeDescription="Create a new document." ma:contentTypeScope="" ma:versionID="17629bae03bbc98c057db75f5401c9b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4b11603f070de1986cb30cac3900a0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B2E79C-71E5-48F4-95C0-5B8155E73E4C}"/>
</file>

<file path=customXml/itemProps2.xml><?xml version="1.0" encoding="utf-8"?>
<ds:datastoreItem xmlns:ds="http://schemas.openxmlformats.org/officeDocument/2006/customXml" ds:itemID="{978AA425-DE04-4B01-8252-C3403DF8E314}"/>
</file>

<file path=customXml/itemProps3.xml><?xml version="1.0" encoding="utf-8"?>
<ds:datastoreItem xmlns:ds="http://schemas.openxmlformats.org/officeDocument/2006/customXml" ds:itemID="{10680D09-DF03-4206-B9EC-E1DD5A5817ED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1158</TotalTime>
  <Words>990</Words>
  <Application>Microsoft Office PowerPoint</Application>
  <PresentationFormat>On-screen Show (4:3)</PresentationFormat>
  <Paragraphs>154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PowerPoint Presentation</vt:lpstr>
      <vt:lpstr>Planificación Estratégica</vt:lpstr>
      <vt:lpstr>Planificación Estratégica</vt:lpstr>
      <vt:lpstr>Estrategia a nivel de negocios</vt:lpstr>
      <vt:lpstr>Ejemplo:  </vt:lpstr>
      <vt:lpstr>PowerPoint Presentation</vt:lpstr>
      <vt:lpstr>Ejemplo: </vt:lpstr>
      <vt:lpstr>Proceso de planificación estratégica</vt:lpstr>
      <vt:lpstr>PowerPoint Presentation</vt:lpstr>
      <vt:lpstr>Análisis del ambiente externo</vt:lpstr>
      <vt:lpstr>Análisis de los recursos de la organización</vt:lpstr>
      <vt:lpstr> ¿Qué es y qué contiene el Plan Estratégico y Plan Anual? – Ley 236?</vt:lpstr>
      <vt:lpstr>PowerPoint Presentation</vt:lpstr>
      <vt:lpstr>Ejemplo:</vt:lpstr>
      <vt:lpstr>PowerPoint Presentation</vt:lpstr>
      <vt:lpstr>Ejemplo: </vt:lpstr>
      <vt:lpstr>Evaluación de resultados</vt:lpstr>
      <vt:lpstr>PowerPoint Presentation</vt:lpstr>
      <vt:lpstr>Propiedad de  Oficina de Gerencia y Presupuesto Gobierno de Puerto Rico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Zorivette Meléndez Serrano</dc:creator>
  <cp:lastModifiedBy>Zorivette Meléndez Serrano</cp:lastModifiedBy>
  <cp:revision>49</cp:revision>
  <dcterms:created xsi:type="dcterms:W3CDTF">2012-03-15T14:50:33Z</dcterms:created>
  <dcterms:modified xsi:type="dcterms:W3CDTF">2012-05-15T13:15:41Z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0x01010046DB21811EDDB04E90709FB27BD266F7</vt:lpwstr>
  </property>
  <property fmtid="{D5CDD505-2E9C-101B-9397-08002B2CF9AE}" pid="3" name="Order">
    <vt:r8>21700</vt:r8>
  </property>
  <property fmtid="{D5CDD505-2E9C-101B-9397-08002B2CF9AE}" pid="4" name="TemplateUrl">
    <vt:lpwstr/>
  </property>
  <property fmtid="{D5CDD505-2E9C-101B-9397-08002B2CF9AE}" pid="5" name="ComplianceAssetId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